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8" r:id="rId2"/>
    <p:sldId id="259" r:id="rId3"/>
    <p:sldId id="260" r:id="rId4"/>
    <p:sldId id="261" r:id="rId5"/>
    <p:sldId id="270" r:id="rId6"/>
    <p:sldId id="263" r:id="rId7"/>
    <p:sldId id="264" r:id="rId8"/>
    <p:sldId id="273" r:id="rId9"/>
    <p:sldId id="274" r:id="rId10"/>
    <p:sldId id="275" r:id="rId11"/>
    <p:sldId id="276" r:id="rId12"/>
    <p:sldId id="269" r:id="rId13"/>
    <p:sldId id="279" r:id="rId14"/>
    <p:sldId id="278" r:id="rId15"/>
    <p:sldId id="277" r:id="rId16"/>
    <p:sldId id="267" r:id="rId17"/>
    <p:sldId id="271" r:id="rId18"/>
    <p:sldId id="272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26EC4FF-87CE-4F1B-BB4B-9859C8D02B54}">
          <p14:sldIdLst>
            <p14:sldId id="258"/>
            <p14:sldId id="259"/>
          </p14:sldIdLst>
        </p14:section>
        <p14:section name="Untitled Section" id="{72DE397D-F496-4972-B455-00FAD72B5444}">
          <p14:sldIdLst>
            <p14:sldId id="260"/>
            <p14:sldId id="261"/>
            <p14:sldId id="270"/>
            <p14:sldId id="263"/>
            <p14:sldId id="264"/>
            <p14:sldId id="273"/>
            <p14:sldId id="274"/>
            <p14:sldId id="275"/>
            <p14:sldId id="276"/>
            <p14:sldId id="269"/>
            <p14:sldId id="279"/>
            <p14:sldId id="278"/>
            <p14:sldId id="277"/>
            <p14:sldId id="267"/>
            <p14:sldId id="271"/>
            <p14:sldId id="27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66" autoAdjust="0"/>
    <p:restoredTop sz="94660"/>
  </p:normalViewPr>
  <p:slideViewPr>
    <p:cSldViewPr snapToGrid="0">
      <p:cViewPr>
        <p:scale>
          <a:sx n="94" d="100"/>
          <a:sy n="94" d="100"/>
        </p:scale>
        <p:origin x="84" y="4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C20BB3-3CCB-4FE5-991B-82F6BCB48AF3}" type="datetimeFigureOut">
              <a:rPr lang="en-US" smtClean="0"/>
              <a:t>6/10/2020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746DE6-3336-457D-A091-FA20AC1C53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8080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0391AB-F383-4237-A071-AD1C6E9246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6636DA-4FDE-4B32-8CCE-37EFA3E757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F87932-8FF0-4DF1-A776-9A3CE37618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495F3-B757-4FAF-98AA-EDA7D1485485}" type="datetimeFigureOut">
              <a:rPr lang="en-US" smtClean="0"/>
              <a:t>6/10/2020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38FAB8-C9F1-4DBB-B355-D8DEE37065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4490E3-D8E8-4766-9104-14009BF563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939C1-24D7-49E9-A58A-7960365209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9019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B8678-553E-4A5B-8CFE-5DB358BDF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43AF303-1F73-4575-83E6-561589F163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36EC56-7DCF-400D-A871-C26291EB10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495F3-B757-4FAF-98AA-EDA7D1485485}" type="datetimeFigureOut">
              <a:rPr lang="en-US" smtClean="0"/>
              <a:t>6/10/2020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FFAC5B-7C77-4F8C-ADB0-8D208A2EB3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2F48AF-AB8F-4DD2-BC77-7E2F42AD3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939C1-24D7-49E9-A58A-7960365209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3178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20ED820-BFE6-41B5-8064-984037A999A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CA27FEA-5359-474A-B4F8-FF510DD748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4DD33D-563C-4B8C-B8C1-625FF5C5B8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495F3-B757-4FAF-98AA-EDA7D1485485}" type="datetimeFigureOut">
              <a:rPr lang="en-US" smtClean="0"/>
              <a:t>6/10/2020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471877-89FD-46BE-832F-C5660A5567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6E675F-CC4D-48CF-90C8-53829EE08B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939C1-24D7-49E9-A58A-7960365209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6216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CBC967-18DB-4664-9B4D-06177FB94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DF7174-64B4-4D8F-BF44-3DD1F66CAD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CD83D3-86C4-482F-A2DC-B4C55DBF3F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495F3-B757-4FAF-98AA-EDA7D1485485}" type="datetimeFigureOut">
              <a:rPr lang="en-US" smtClean="0"/>
              <a:t>6/10/2020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F05BE2-6C23-4CB4-A63E-457E635BF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097965-24FE-4C07-BE16-69AE43995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939C1-24D7-49E9-A58A-7960365209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7682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3394D-04EF-440C-B08B-114464B315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EBE3F6-F021-4D6B-8B0D-EF74D7461F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96233C-6806-4593-91C0-CF4ECD84A6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495F3-B757-4FAF-98AA-EDA7D1485485}" type="datetimeFigureOut">
              <a:rPr lang="en-US" smtClean="0"/>
              <a:t>6/10/2020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3A761E-2D3A-4397-A82C-2F3B981DE0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297E71-B59F-4260-B01B-2B7CEB089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939C1-24D7-49E9-A58A-7960365209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3263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4DFCB-DD40-4637-9CAB-2BAF24231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94065F-4B44-4622-98EE-166F936489F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AF1249-B890-4466-9E24-84A2490700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0FA9B4-D282-452F-B78A-FF5873ACF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495F3-B757-4FAF-98AA-EDA7D1485485}" type="datetimeFigureOut">
              <a:rPr lang="en-US" smtClean="0"/>
              <a:t>6/10/2020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9B0F13-A139-4B66-9544-16480800F6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8791D0-EC30-4D8C-8764-475D8DB34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939C1-24D7-49E9-A58A-7960365209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5023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3AA7D-15D2-4D5F-B1C4-501073416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E80A0E-25B9-4E8E-8B0D-201E1C5640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89B111-0CA0-47CD-9F0B-DBCBA3AE3C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EF0E02D-3176-4B85-ACB6-721F268274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C7D9317-BBE1-4F36-82FE-E348F6F18A9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837DDCB-69F8-49FA-A111-C8AB271389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495F3-B757-4FAF-98AA-EDA7D1485485}" type="datetimeFigureOut">
              <a:rPr lang="en-US" smtClean="0"/>
              <a:t>6/10/2020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A18B0CD-1F68-412E-9232-F267114CA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9B21FC-12CC-472D-BC38-EF413158C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939C1-24D7-49E9-A58A-7960365209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1432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0F51AB-8384-4E67-914C-B39484AD2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909660-3861-4545-BF68-9ED039B5D0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495F3-B757-4FAF-98AA-EDA7D1485485}" type="datetimeFigureOut">
              <a:rPr lang="en-US" smtClean="0"/>
              <a:t>6/10/2020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DD5392-AC3A-4EAF-ADE6-B6CF4B50AC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679880-BF48-4F4D-B8B3-4E99FC415F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939C1-24D7-49E9-A58A-7960365209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4890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7F98E25-CF37-4F73-9E22-2102381678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495F3-B757-4FAF-98AA-EDA7D1485485}" type="datetimeFigureOut">
              <a:rPr lang="en-US" smtClean="0"/>
              <a:t>6/10/2020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D7A0E1-38AB-4FDA-8EC1-2D7617909C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A8E424-5A91-4557-9ADF-4A9422A069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939C1-24D7-49E9-A58A-7960365209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8027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6BB935-0427-44CC-A384-333EAD8317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B9DCF6-55CF-43EE-B135-BFC4B4D403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37538E-A112-4E8F-A445-1A06B0C353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30D413-9505-4ED8-BFF1-5141BE9EE3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495F3-B757-4FAF-98AA-EDA7D1485485}" type="datetimeFigureOut">
              <a:rPr lang="en-US" smtClean="0"/>
              <a:t>6/10/2020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0815B0-4528-4FA2-8472-8F19C0F165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C9FCEF-4406-4552-BFE4-6DA3761357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939C1-24D7-49E9-A58A-7960365209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0635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CE22C-69D4-49EC-8858-787B3C67B0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46A4341-3C0B-4025-AE17-8F0F8FABF5D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F5FF01-E0B6-419C-ABCC-70844E4EAC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501218-FFD7-4F25-B220-F5DE5F706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495F3-B757-4FAF-98AA-EDA7D1485485}" type="datetimeFigureOut">
              <a:rPr lang="en-US" smtClean="0"/>
              <a:t>6/10/2020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87CBFB-34A6-49D8-A1D2-45DF38876E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2726A4-D33A-486A-B120-648AF3D8BA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939C1-24D7-49E9-A58A-7960365209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7433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C07C8C3-4165-4353-ABF2-492454AF9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9AA46A-3C66-4E4A-9907-225E50ABB7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7F8214-A11A-4309-9D51-44F35987D1B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6495F3-B757-4FAF-98AA-EDA7D1485485}" type="datetimeFigureOut">
              <a:rPr lang="en-US" smtClean="0"/>
              <a:t>6/10/2020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A334EB-8260-4F13-9553-5A8593D9DC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C1EF96-E028-4E68-864E-9B77CF9F25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1939C1-24D7-49E9-A58A-7960365209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48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28621" y="1397945"/>
            <a:ext cx="6105194" cy="203105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Airways Transport Network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2828621" y="4074718"/>
            <a:ext cx="5773512" cy="788535"/>
          </a:xfrm>
        </p:spPr>
        <p:txBody>
          <a:bodyPr>
            <a:noAutofit/>
          </a:bodyPr>
          <a:lstStyle/>
          <a:p>
            <a:pPr algn="r"/>
            <a:r>
              <a:rPr lang="en-US" sz="1800" dirty="0">
                <a:solidFill>
                  <a:srgbClr val="FFFFFF"/>
                </a:solidFill>
              </a:rPr>
              <a:t>By…</a:t>
            </a:r>
          </a:p>
          <a:p>
            <a:pPr algn="r"/>
            <a:r>
              <a:rPr lang="en-US" sz="1400" dirty="0">
                <a:solidFill>
                  <a:srgbClr val="FFFFFF"/>
                </a:solidFill>
              </a:rPr>
              <a:t>Likhil (lkr46)</a:t>
            </a:r>
          </a:p>
          <a:p>
            <a:pPr algn="r"/>
            <a:r>
              <a:rPr lang="en-US" sz="1400" dirty="0">
                <a:solidFill>
                  <a:srgbClr val="FFFFFF"/>
                </a:solidFill>
              </a:rPr>
              <a:t>Vuthej (vv334)</a:t>
            </a:r>
            <a:endParaRPr sz="1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6500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B164D969-46F1-44FC-B488-3FA68C6775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707"/>
            <a:ext cx="12188952" cy="6656293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3003D4E-E9FF-4669-90E7-7CED081587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35" t="20008" r="8214" b="57101"/>
          <a:stretch/>
        </p:blipFill>
        <p:spPr>
          <a:xfrm flipV="1">
            <a:off x="2" y="1"/>
            <a:ext cx="12191999" cy="1878950"/>
          </a:xfrm>
          <a:custGeom>
            <a:avLst/>
            <a:gdLst>
              <a:gd name="connsiteX0" fmla="*/ 0 w 12191999"/>
              <a:gd name="connsiteY0" fmla="*/ 1878950 h 1878950"/>
              <a:gd name="connsiteX1" fmla="*/ 12191999 w 12191999"/>
              <a:gd name="connsiteY1" fmla="*/ 1878950 h 1878950"/>
              <a:gd name="connsiteX2" fmla="*/ 12191999 w 12191999"/>
              <a:gd name="connsiteY2" fmla="*/ 0 h 1878950"/>
              <a:gd name="connsiteX3" fmla="*/ 0 w 12191999"/>
              <a:gd name="connsiteY3" fmla="*/ 0 h 187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1999" h="1878950">
                <a:moveTo>
                  <a:pt x="0" y="1878950"/>
                </a:moveTo>
                <a:lnTo>
                  <a:pt x="12191999" y="1878950"/>
                </a:lnTo>
                <a:lnTo>
                  <a:pt x="12191999" y="0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7D98261-3895-4FB5-B9CE-26FAF63573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35" t="-1" r="8214" b="80325"/>
          <a:stretch/>
        </p:blipFill>
        <p:spPr>
          <a:xfrm flipV="1">
            <a:off x="0" y="4914024"/>
            <a:ext cx="12191999" cy="1614974"/>
          </a:xfrm>
          <a:custGeom>
            <a:avLst/>
            <a:gdLst>
              <a:gd name="connsiteX0" fmla="*/ 0 w 12191999"/>
              <a:gd name="connsiteY0" fmla="*/ 1614974 h 1614974"/>
              <a:gd name="connsiteX1" fmla="*/ 12191999 w 12191999"/>
              <a:gd name="connsiteY1" fmla="*/ 1614974 h 1614974"/>
              <a:gd name="connsiteX2" fmla="*/ 12191999 w 12191999"/>
              <a:gd name="connsiteY2" fmla="*/ 0 h 1614974"/>
              <a:gd name="connsiteX3" fmla="*/ 0 w 12191999"/>
              <a:gd name="connsiteY3" fmla="*/ 0 h 1614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1999" h="1614974">
                <a:moveTo>
                  <a:pt x="0" y="1614974"/>
                </a:moveTo>
                <a:lnTo>
                  <a:pt x="12191999" y="1614974"/>
                </a:lnTo>
                <a:lnTo>
                  <a:pt x="12191999" y="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9E0A01E6-95B9-424D-93AE-19F4928DFD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044454"/>
            <a:ext cx="12188952" cy="81354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9A04F43-7F99-4EF4-83CE-A5D212C506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418" y="843197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5F5959-D945-435E-985A-509E26EEF7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0698" y="2420790"/>
            <a:ext cx="10515600" cy="4351338"/>
          </a:xfrm>
        </p:spPr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Clauset</a:t>
            </a:r>
            <a:r>
              <a:rPr lang="en-US" dirty="0">
                <a:solidFill>
                  <a:schemeClr val="bg1"/>
                </a:solidFill>
              </a:rPr>
              <a:t> Newman Moore Greedy Modularity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Based on Modularity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Communities Identified : 16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Modularity : 0.319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Time Consumed : 50.843 seconds</a:t>
            </a:r>
          </a:p>
        </p:txBody>
      </p:sp>
      <p:pic>
        <p:nvPicPr>
          <p:cNvPr id="6" name="Picture 5" descr="A picture containing map&#10;&#10;Description automatically generated">
            <a:extLst>
              <a:ext uri="{FF2B5EF4-FFF2-40B4-BE49-F238E27FC236}">
                <a16:creationId xmlns:a16="http://schemas.microsoft.com/office/drawing/2014/main" id="{83E92008-71A8-4C75-AD2B-FC90EE356C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4868" y="2035323"/>
            <a:ext cx="4752765" cy="3168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4707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B164D969-46F1-44FC-B488-3FA68C6775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707"/>
            <a:ext cx="12188952" cy="6656293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3003D4E-E9FF-4669-90E7-7CED081587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35" t="20008" r="8214" b="57101"/>
          <a:stretch/>
        </p:blipFill>
        <p:spPr>
          <a:xfrm flipV="1">
            <a:off x="2" y="1"/>
            <a:ext cx="12191999" cy="1878950"/>
          </a:xfrm>
          <a:custGeom>
            <a:avLst/>
            <a:gdLst>
              <a:gd name="connsiteX0" fmla="*/ 0 w 12191999"/>
              <a:gd name="connsiteY0" fmla="*/ 1878950 h 1878950"/>
              <a:gd name="connsiteX1" fmla="*/ 12191999 w 12191999"/>
              <a:gd name="connsiteY1" fmla="*/ 1878950 h 1878950"/>
              <a:gd name="connsiteX2" fmla="*/ 12191999 w 12191999"/>
              <a:gd name="connsiteY2" fmla="*/ 0 h 1878950"/>
              <a:gd name="connsiteX3" fmla="*/ 0 w 12191999"/>
              <a:gd name="connsiteY3" fmla="*/ 0 h 187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1999" h="1878950">
                <a:moveTo>
                  <a:pt x="0" y="1878950"/>
                </a:moveTo>
                <a:lnTo>
                  <a:pt x="12191999" y="1878950"/>
                </a:lnTo>
                <a:lnTo>
                  <a:pt x="12191999" y="0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7D98261-3895-4FB5-B9CE-26FAF63573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35" t="-1" r="8214" b="80325"/>
          <a:stretch/>
        </p:blipFill>
        <p:spPr>
          <a:xfrm flipV="1">
            <a:off x="0" y="4914024"/>
            <a:ext cx="12191999" cy="1614974"/>
          </a:xfrm>
          <a:custGeom>
            <a:avLst/>
            <a:gdLst>
              <a:gd name="connsiteX0" fmla="*/ 0 w 12191999"/>
              <a:gd name="connsiteY0" fmla="*/ 1614974 h 1614974"/>
              <a:gd name="connsiteX1" fmla="*/ 12191999 w 12191999"/>
              <a:gd name="connsiteY1" fmla="*/ 1614974 h 1614974"/>
              <a:gd name="connsiteX2" fmla="*/ 12191999 w 12191999"/>
              <a:gd name="connsiteY2" fmla="*/ 0 h 1614974"/>
              <a:gd name="connsiteX3" fmla="*/ 0 w 12191999"/>
              <a:gd name="connsiteY3" fmla="*/ 0 h 1614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1999" h="1614974">
                <a:moveTo>
                  <a:pt x="0" y="1614974"/>
                </a:moveTo>
                <a:lnTo>
                  <a:pt x="12191999" y="1614974"/>
                </a:lnTo>
                <a:lnTo>
                  <a:pt x="12191999" y="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9E0A01E6-95B9-424D-93AE-19F4928DFD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044454"/>
            <a:ext cx="12188952" cy="81354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9A04F43-7F99-4EF4-83CE-A5D212C506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418" y="843197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5F5959-D945-435E-985A-509E26EEF7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5151" y="2497762"/>
            <a:ext cx="10515600" cy="4351338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Girvan-Newman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Based on Betweenness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Iterative removal of edges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Modularity : 0.179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Time Consumed : 15910.776 seconds</a:t>
            </a:r>
          </a:p>
        </p:txBody>
      </p:sp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D7341E40-03A2-4F33-99EF-E8E0F1DBBE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5434" y="1905452"/>
            <a:ext cx="5715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971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87" y="2208107"/>
            <a:ext cx="4951306" cy="260563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Greedy Modularity Community Visualization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005B8FC-6A22-4F0F-8CB7-4A0A35BFAC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5258" y="483976"/>
            <a:ext cx="6079178" cy="5692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5708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87" y="2208107"/>
            <a:ext cx="4951306" cy="260563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Girvan-Newman Community Visualization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775F6E8-965B-45C9-B89B-40246C5C32B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615094" y="487680"/>
            <a:ext cx="6365240" cy="5682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7591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A169D286-F4D7-4C8B-A6BD-D05384C7F1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Freeform 6">
            <a:extLst>
              <a:ext uri="{FF2B5EF4-FFF2-40B4-BE49-F238E27FC236}">
                <a16:creationId xmlns:a16="http://schemas.microsoft.com/office/drawing/2014/main" id="{69D184B2-2226-4E31-BCCB-444330767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118533" y="918266"/>
            <a:ext cx="706127" cy="5863534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5" name="Freeform 7">
            <a:extLst>
              <a:ext uri="{FF2B5EF4-FFF2-40B4-BE49-F238E27FC236}">
                <a16:creationId xmlns:a16="http://schemas.microsoft.com/office/drawing/2014/main" id="{1AC4D4E3-486A-464A-8EC8-D448810972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117879" y="643467"/>
            <a:ext cx="420307" cy="5668919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3DDF5C57-63A8-460D-9674-1C923FFA22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5653" y="1053829"/>
            <a:ext cx="9045787" cy="5472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4897F55-920D-4C6B-A656-31C732F2050B}"/>
              </a:ext>
            </a:extLst>
          </p:cNvPr>
          <p:cNvSpPr txBox="1"/>
          <p:nvPr/>
        </p:nvSpPr>
        <p:spPr>
          <a:xfrm>
            <a:off x="3942080" y="342249"/>
            <a:ext cx="3799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Influential Airports in Communities</a:t>
            </a:r>
          </a:p>
        </p:txBody>
      </p:sp>
    </p:spTree>
    <p:extLst>
      <p:ext uri="{BB962C8B-B14F-4D97-AF65-F5344CB8AC3E}">
        <p14:creationId xmlns:p14="http://schemas.microsoft.com/office/powerpoint/2010/main" val="26844766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2810EA4A-D297-4DD2-93C5-31115F58EC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6FF42514-8879-4726-A5DC-9181A01AE5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3" t="45716" r="30135" b="9820"/>
          <a:stretch>
            <a:fillRect/>
          </a:stretch>
        </p:blipFill>
        <p:spPr>
          <a:xfrm rot="5400000">
            <a:off x="3752077" y="2019878"/>
            <a:ext cx="6858000" cy="2818244"/>
          </a:xfrm>
          <a:custGeom>
            <a:avLst/>
            <a:gdLst>
              <a:gd name="connsiteX0" fmla="*/ 0 w 6858000"/>
              <a:gd name="connsiteY0" fmla="*/ 2818244 h 2818244"/>
              <a:gd name="connsiteX1" fmla="*/ 0 w 6858000"/>
              <a:gd name="connsiteY1" fmla="*/ 0 h 2818244"/>
              <a:gd name="connsiteX2" fmla="*/ 6858000 w 6858000"/>
              <a:gd name="connsiteY2" fmla="*/ 0 h 2818244"/>
              <a:gd name="connsiteX3" fmla="*/ 6857999 w 6858000"/>
              <a:gd name="connsiteY3" fmla="*/ 2818244 h 2818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58000" h="2818244">
                <a:moveTo>
                  <a:pt x="0" y="2818244"/>
                </a:moveTo>
                <a:lnTo>
                  <a:pt x="0" y="0"/>
                </a:lnTo>
                <a:lnTo>
                  <a:pt x="6858000" y="0"/>
                </a:lnTo>
                <a:lnTo>
                  <a:pt x="6857999" y="2818244"/>
                </a:lnTo>
                <a:close/>
              </a:path>
            </a:pathLst>
          </a:cu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25852" y="1118937"/>
            <a:ext cx="3404937" cy="268318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Results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43A7A40-1AE6-4218-A8E0-8248174A53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129463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E0A0584-4573-48A0-B7FB-7D7A9ABE6C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194627"/>
              </p:ext>
            </p:extLst>
          </p:nvPr>
        </p:nvGraphicFramePr>
        <p:xfrm>
          <a:off x="318348" y="250613"/>
          <a:ext cx="6623873" cy="6427887"/>
        </p:xfrm>
        <a:graphic>
          <a:graphicData uri="http://schemas.openxmlformats.org/drawingml/2006/table">
            <a:tbl>
              <a:tblPr firstRow="1" firstCol="1" bandRow="1">
                <a:noFill/>
                <a:tableStyleId>{5C22544A-7EE6-4342-B048-85BDC9FD1C3A}</a:tableStyleId>
              </a:tblPr>
              <a:tblGrid>
                <a:gridCol w="1618240">
                  <a:extLst>
                    <a:ext uri="{9D8B030D-6E8A-4147-A177-3AD203B41FA5}">
                      <a16:colId xmlns:a16="http://schemas.microsoft.com/office/drawing/2014/main" val="4044470784"/>
                    </a:ext>
                  </a:extLst>
                </a:gridCol>
                <a:gridCol w="1180365">
                  <a:extLst>
                    <a:ext uri="{9D8B030D-6E8A-4147-A177-3AD203B41FA5}">
                      <a16:colId xmlns:a16="http://schemas.microsoft.com/office/drawing/2014/main" val="727958834"/>
                    </a:ext>
                  </a:extLst>
                </a:gridCol>
                <a:gridCol w="3825268">
                  <a:extLst>
                    <a:ext uri="{9D8B030D-6E8A-4147-A177-3AD203B41FA5}">
                      <a16:colId xmlns:a16="http://schemas.microsoft.com/office/drawing/2014/main" val="3251989975"/>
                    </a:ext>
                  </a:extLst>
                </a:gridCol>
              </a:tblGrid>
              <a:tr h="378111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Community No.</a:t>
                      </a:r>
                      <a:endParaRPr lang="en-US" sz="9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9263" marR="163895" marT="54632" marB="54632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Airport ID</a:t>
                      </a:r>
                      <a:endParaRPr lang="en-US" sz="9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9263" marR="40974" marT="54632" marB="54632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Influential Airport Name</a:t>
                      </a:r>
                      <a:endParaRPr lang="en-US" sz="9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9263" marR="40974" marT="54632" marB="54632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4568143"/>
                  </a:ext>
                </a:extLst>
              </a:tr>
              <a:tr h="378111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1</a:t>
                      </a:r>
                      <a:endParaRPr lang="en-US" sz="9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9263" marR="163895" marT="54632" marB="54632">
                    <a:lnL w="12700" cmpd="sng">
                      <a:noFill/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JFK</a:t>
                      </a:r>
                      <a:endParaRPr lang="en-US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9263" marR="40974" marT="54632" marB="54632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John F. Kennedy International Airport</a:t>
                      </a:r>
                      <a:endParaRPr lang="en-US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9263" marR="40974" marT="54632" marB="54632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6417415"/>
                  </a:ext>
                </a:extLst>
              </a:tr>
              <a:tr h="378111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2</a:t>
                      </a:r>
                      <a:endParaRPr lang="en-US" sz="9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9263" marR="163895" marT="54632" marB="54632">
                    <a:lnL w="12700" cmpd="sng">
                      <a:noFill/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DFW</a:t>
                      </a:r>
                      <a:endParaRPr lang="en-US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9263" marR="40974" marT="54632" marB="54632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Dallas Fort Worth International Airport</a:t>
                      </a:r>
                      <a:endParaRPr lang="en-US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9263" marR="40974" marT="54632" marB="54632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24005502"/>
                  </a:ext>
                </a:extLst>
              </a:tr>
              <a:tr h="378111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3</a:t>
                      </a:r>
                      <a:endParaRPr lang="en-US" sz="9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9263" marR="163895" marT="54632" marB="54632">
                    <a:lnL w="12700" cmpd="sng">
                      <a:noFill/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ANC</a:t>
                      </a:r>
                      <a:endParaRPr lang="en-US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9263" marR="40974" marT="54632" marB="54632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Ted Stevens Anchorage International Airport</a:t>
                      </a:r>
                      <a:endParaRPr lang="en-US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9263" marR="40974" marT="54632" marB="54632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4207095"/>
                  </a:ext>
                </a:extLst>
              </a:tr>
              <a:tr h="378111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4</a:t>
                      </a:r>
                      <a:endParaRPr lang="en-US" sz="9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9263" marR="163895" marT="54632" marB="54632">
                    <a:lnL w="12700" cmpd="sng">
                      <a:noFill/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ORD</a:t>
                      </a:r>
                      <a:endParaRPr lang="en-US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9263" marR="40974" marT="54632" marB="54632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O’Hare International Airport</a:t>
                      </a:r>
                      <a:endParaRPr lang="en-US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9263" marR="40974" marT="54632" marB="54632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5152979"/>
                  </a:ext>
                </a:extLst>
              </a:tr>
              <a:tr h="378111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5</a:t>
                      </a:r>
                      <a:endParaRPr lang="en-US" sz="9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9263" marR="163895" marT="54632" marB="54632">
                    <a:lnL w="12700" cmpd="sng">
                      <a:noFill/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SFO</a:t>
                      </a:r>
                      <a:endParaRPr lang="en-US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9263" marR="40974" marT="54632" marB="54632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San Francisco International Airport</a:t>
                      </a:r>
                      <a:endParaRPr lang="en-US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9263" marR="40974" marT="54632" marB="54632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8167218"/>
                  </a:ext>
                </a:extLst>
              </a:tr>
              <a:tr h="378111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6</a:t>
                      </a:r>
                      <a:endParaRPr lang="en-US" sz="9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9263" marR="163895" marT="54632" marB="54632">
                    <a:lnL w="12700" cmpd="sng">
                      <a:noFill/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ATL</a:t>
                      </a:r>
                      <a:endParaRPr lang="en-US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9263" marR="40974" marT="54632" marB="54632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Hartsfield-Jackson Atlanta International Airport</a:t>
                      </a:r>
                      <a:endParaRPr lang="en-US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9263" marR="40974" marT="54632" marB="54632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884337"/>
                  </a:ext>
                </a:extLst>
              </a:tr>
              <a:tr h="378111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7</a:t>
                      </a:r>
                      <a:endParaRPr lang="en-US" sz="9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9263" marR="163895" marT="54632" marB="54632">
                    <a:lnL w="12700" cmpd="sng">
                      <a:noFill/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BLD</a:t>
                      </a:r>
                      <a:endParaRPr lang="en-US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9263" marR="40974" marT="54632" marB="54632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Bradley International Airport</a:t>
                      </a:r>
                      <a:endParaRPr lang="en-US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9263" marR="40974" marT="54632" marB="54632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1521185"/>
                  </a:ext>
                </a:extLst>
              </a:tr>
              <a:tr h="378111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8</a:t>
                      </a:r>
                      <a:endParaRPr lang="en-US" sz="9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9263" marR="163895" marT="54632" marB="54632">
                    <a:lnL w="12700" cmpd="sng">
                      <a:noFill/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SMO</a:t>
                      </a:r>
                      <a:endParaRPr lang="en-US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9263" marR="40974" marT="54632" marB="54632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Santa Monica Airport</a:t>
                      </a:r>
                      <a:endParaRPr lang="en-US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9263" marR="40974" marT="54632" marB="54632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73247"/>
                  </a:ext>
                </a:extLst>
              </a:tr>
              <a:tr h="378111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9</a:t>
                      </a:r>
                      <a:endParaRPr lang="en-US" sz="9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9263" marR="163895" marT="54632" marB="54632">
                    <a:lnL w="12700" cmpd="sng">
                      <a:noFill/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LAX</a:t>
                      </a:r>
                      <a:endParaRPr lang="en-US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9263" marR="40974" marT="54632" marB="54632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Los Angeles International Airport</a:t>
                      </a:r>
                      <a:endParaRPr lang="en-US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9263" marR="40974" marT="54632" marB="54632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1183237"/>
                  </a:ext>
                </a:extLst>
              </a:tr>
              <a:tr h="378111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10</a:t>
                      </a:r>
                      <a:endParaRPr lang="en-US" sz="9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9263" marR="163895" marT="54632" marB="54632">
                    <a:lnL w="12700" cmpd="sng">
                      <a:noFill/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DEN</a:t>
                      </a:r>
                      <a:endParaRPr lang="en-US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9263" marR="40974" marT="54632" marB="54632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Denver International Airport</a:t>
                      </a:r>
                      <a:endParaRPr lang="en-US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9263" marR="40974" marT="54632" marB="54632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9362023"/>
                  </a:ext>
                </a:extLst>
              </a:tr>
              <a:tr h="378111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11</a:t>
                      </a:r>
                      <a:endParaRPr lang="en-US" sz="9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9263" marR="163895" marT="54632" marB="54632">
                    <a:lnL w="12700" cmpd="sng">
                      <a:noFill/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LAL</a:t>
                      </a:r>
                      <a:endParaRPr lang="en-US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9263" marR="40974" marT="54632" marB="54632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Lakeland Linder International Airport</a:t>
                      </a:r>
                      <a:endParaRPr lang="en-US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9263" marR="40974" marT="54632" marB="54632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9139570"/>
                  </a:ext>
                </a:extLst>
              </a:tr>
              <a:tr h="378111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12</a:t>
                      </a:r>
                      <a:endParaRPr lang="en-US" sz="9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9263" marR="163895" marT="54632" marB="54632">
                    <a:lnL w="12700" cmpd="sng">
                      <a:noFill/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SEA</a:t>
                      </a:r>
                      <a:endParaRPr lang="en-US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9263" marR="40974" marT="54632" marB="54632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Seattle-Tacoma International Airport</a:t>
                      </a:r>
                      <a:endParaRPr lang="en-US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9263" marR="40974" marT="54632" marB="54632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104867"/>
                  </a:ext>
                </a:extLst>
              </a:tr>
              <a:tr h="378111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13</a:t>
                      </a:r>
                      <a:endParaRPr lang="en-US" sz="9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9263" marR="163895" marT="54632" marB="54632">
                    <a:lnL w="12700" cmpd="sng">
                      <a:noFill/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MIA</a:t>
                      </a:r>
                      <a:endParaRPr lang="en-US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9263" marR="40974" marT="54632" marB="54632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Miami International Airport</a:t>
                      </a:r>
                      <a:endParaRPr lang="en-US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9263" marR="40974" marT="54632" marB="54632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5456223"/>
                  </a:ext>
                </a:extLst>
              </a:tr>
              <a:tr h="378111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14</a:t>
                      </a:r>
                      <a:endParaRPr lang="en-US" sz="9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9263" marR="163895" marT="54632" marB="54632">
                    <a:lnL w="12700" cmpd="sng">
                      <a:noFill/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EWR</a:t>
                      </a:r>
                      <a:endParaRPr lang="en-US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9263" marR="40974" marT="54632" marB="54632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Newark Liberty International Airport</a:t>
                      </a:r>
                      <a:endParaRPr lang="en-US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9263" marR="40974" marT="54632" marB="54632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85526993"/>
                  </a:ext>
                </a:extLst>
              </a:tr>
              <a:tr h="378111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15</a:t>
                      </a:r>
                      <a:endParaRPr lang="en-US" sz="9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9263" marR="163895" marT="54632" marB="54632">
                    <a:lnL w="12700" cmpd="sng">
                      <a:noFill/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HNL</a:t>
                      </a:r>
                      <a:endParaRPr lang="en-US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9263" marR="40974" marT="54632" marB="54632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Daniel K. Inouye International Airport</a:t>
                      </a:r>
                      <a:endParaRPr lang="en-US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9263" marR="40974" marT="54632" marB="54632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2885192"/>
                  </a:ext>
                </a:extLst>
              </a:tr>
              <a:tr h="378111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16</a:t>
                      </a:r>
                      <a:endParaRPr lang="en-US" sz="9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9263" marR="163895" marT="54632" marB="54632">
                    <a:lnL w="12700" cmpd="sng">
                      <a:noFill/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PAE</a:t>
                      </a:r>
                      <a:endParaRPr lang="en-US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9263" marR="40974" marT="54632" marB="54632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E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Paine Field Airport</a:t>
                      </a:r>
                      <a:endParaRPr 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9263" marR="40974" marT="54632" marB="54632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EDC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11143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951073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0079" y="2053641"/>
            <a:ext cx="3669161" cy="276009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Conclusion..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0574" y="801866"/>
            <a:ext cx="5306084" cy="5230634"/>
          </a:xfrm>
        </p:spPr>
        <p:txBody>
          <a:bodyPr anchor="ctr">
            <a:normAutofit/>
          </a:bodyPr>
          <a:lstStyle/>
          <a:p>
            <a:r>
              <a:rPr lang="en-US" sz="2400" dirty="0">
                <a:solidFill>
                  <a:srgbClr val="000000"/>
                </a:solidFill>
              </a:rPr>
              <a:t>Robust Communities are identified.</a:t>
            </a:r>
          </a:p>
          <a:p>
            <a:r>
              <a:rPr lang="en-US" sz="2400" dirty="0">
                <a:solidFill>
                  <a:srgbClr val="000000"/>
                </a:solidFill>
              </a:rPr>
              <a:t>Influential Airports from different communities.</a:t>
            </a:r>
          </a:p>
          <a:p>
            <a:r>
              <a:rPr lang="en-US" sz="2400" dirty="0">
                <a:solidFill>
                  <a:srgbClr val="000000"/>
                </a:solidFill>
              </a:rPr>
              <a:t>Post COVID revival.</a:t>
            </a:r>
          </a:p>
        </p:txBody>
      </p:sp>
    </p:spTree>
    <p:extLst>
      <p:ext uri="{BB962C8B-B14F-4D97-AF65-F5344CB8AC3E}">
        <p14:creationId xmlns:p14="http://schemas.microsoft.com/office/powerpoint/2010/main" val="40154803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0079" y="2053641"/>
            <a:ext cx="3669161" cy="276009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Future 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6090574" y="801866"/>
            <a:ext cx="5306084" cy="5230634"/>
          </a:xfrm>
        </p:spPr>
        <p:txBody>
          <a:bodyPr anchor="ctr">
            <a:normAutofit/>
          </a:bodyPr>
          <a:lstStyle/>
          <a:p>
            <a:r>
              <a:rPr lang="en-US" sz="2400" dirty="0">
                <a:solidFill>
                  <a:srgbClr val="000000"/>
                </a:solidFill>
              </a:rPr>
              <a:t>Analysis can be scaled to different countries.</a:t>
            </a:r>
          </a:p>
          <a:p>
            <a:r>
              <a:rPr lang="en-US" sz="2400" dirty="0">
                <a:solidFill>
                  <a:srgbClr val="000000"/>
                </a:solidFill>
              </a:rPr>
              <a:t>Inclusion of Airlines into Airports network analysis.</a:t>
            </a:r>
            <a:endParaRPr sz="2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44087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5368" y="2043663"/>
            <a:ext cx="6105194" cy="203105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736738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63877"/>
            <a:ext cx="2927770" cy="4930246"/>
          </a:xfrm>
        </p:spPr>
        <p:txBody>
          <a:bodyPr>
            <a:normAutofit/>
          </a:bodyPr>
          <a:lstStyle/>
          <a:p>
            <a:pPr algn="r"/>
            <a:r>
              <a:rPr lang="en-US" dirty="0">
                <a:solidFill>
                  <a:schemeClr val="accent1"/>
                </a:solidFill>
              </a:rPr>
              <a:t>Overview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4741351" y="1612238"/>
            <a:ext cx="7512287" cy="3633523"/>
          </a:xfrm>
        </p:spPr>
        <p:txBody>
          <a:bodyPr anchor="ctr">
            <a:normAutofit/>
          </a:bodyPr>
          <a:lstStyle/>
          <a:p>
            <a:endParaRPr lang="en-US" sz="2400" dirty="0"/>
          </a:p>
          <a:p>
            <a:r>
              <a:rPr lang="en-US" sz="2400" dirty="0"/>
              <a:t>Dataset Source (Bureau of Transportation Statistics)</a:t>
            </a:r>
          </a:p>
          <a:p>
            <a:r>
              <a:rPr lang="en-US" sz="2400" dirty="0"/>
              <a:t>Focus on US Domestic Airport Network</a:t>
            </a:r>
          </a:p>
          <a:p>
            <a:r>
              <a:rPr lang="en-US" sz="2400" dirty="0"/>
              <a:t>Centrality Measures</a:t>
            </a:r>
          </a:p>
          <a:p>
            <a:r>
              <a:rPr lang="en-US" sz="2400" dirty="0"/>
              <a:t>Community Detection</a:t>
            </a:r>
          </a:p>
          <a:p>
            <a:pPr lvl="1"/>
            <a:r>
              <a:rPr lang="en-US" sz="2000" dirty="0"/>
              <a:t>CNM Greedy Modularity</a:t>
            </a:r>
          </a:p>
          <a:p>
            <a:pPr lvl="1"/>
            <a:r>
              <a:rPr lang="en-US" sz="2000" dirty="0"/>
              <a:t>Girvan-Newman</a:t>
            </a:r>
          </a:p>
          <a:p>
            <a:r>
              <a:rPr lang="en-US" sz="2400" dirty="0"/>
              <a:t>Results and Discussion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9822676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0079" y="2053641"/>
            <a:ext cx="3669161" cy="276009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Objective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0574" y="801866"/>
            <a:ext cx="5306084" cy="5230634"/>
          </a:xfrm>
        </p:spPr>
        <p:txBody>
          <a:bodyPr anchor="ctr">
            <a:normAutofit/>
          </a:bodyPr>
          <a:lstStyle/>
          <a:p>
            <a:endParaRPr lang="en-US" sz="2400" dirty="0">
              <a:solidFill>
                <a:srgbClr val="000000"/>
              </a:solidFill>
            </a:endParaRPr>
          </a:p>
          <a:p>
            <a:r>
              <a:rPr lang="en-US" sz="2400" dirty="0">
                <a:solidFill>
                  <a:srgbClr val="000000"/>
                </a:solidFill>
              </a:rPr>
              <a:t>To identify robust networks with influential airports.</a:t>
            </a:r>
          </a:p>
          <a:p>
            <a:r>
              <a:rPr lang="en-US" sz="2400" dirty="0">
                <a:solidFill>
                  <a:srgbClr val="000000"/>
                </a:solidFill>
              </a:rPr>
              <a:t>Efficient revival post COVID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</a:rPr>
              <a:t>(to attain maximum connectivity through minimal airports)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1524C2-9BE0-4512-9B00-4D266BAD86F3}"/>
              </a:ext>
            </a:extLst>
          </p:cNvPr>
          <p:cNvSpPr txBox="1"/>
          <p:nvPr/>
        </p:nvSpPr>
        <p:spPr>
          <a:xfrm>
            <a:off x="400050" y="801866"/>
            <a:ext cx="113982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bg2">
                    <a:lumMod val="90000"/>
                  </a:schemeClr>
                </a:solidFill>
              </a:rPr>
              <a:t>Problem</a:t>
            </a:r>
            <a:r>
              <a:rPr lang="en-US" sz="44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4000" dirty="0">
                <a:solidFill>
                  <a:schemeClr val="bg2">
                    <a:lumMod val="25000"/>
                  </a:schemeClr>
                </a:solidFill>
              </a:rPr>
              <a:t>Can all airports be resumed simultaneously?</a:t>
            </a:r>
          </a:p>
        </p:txBody>
      </p:sp>
    </p:spTree>
    <p:extLst>
      <p:ext uri="{BB962C8B-B14F-4D97-AF65-F5344CB8AC3E}">
        <p14:creationId xmlns:p14="http://schemas.microsoft.com/office/powerpoint/2010/main" val="14292956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Rectangle 30">
            <a:extLst>
              <a:ext uri="{FF2B5EF4-FFF2-40B4-BE49-F238E27FC236}">
                <a16:creationId xmlns:a16="http://schemas.microsoft.com/office/drawing/2014/main" id="{AC5782D3-6CED-43A7-BE35-09C48F8091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 6">
            <a:extLst>
              <a:ext uri="{FF2B5EF4-FFF2-40B4-BE49-F238E27FC236}">
                <a16:creationId xmlns:a16="http://schemas.microsoft.com/office/drawing/2014/main" id="{6721F593-ECD2-4B5B-AAE4-0866A4CDC9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0989586" y="1070835"/>
            <a:ext cx="687754" cy="5710965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" name="Freeform 7">
            <a:extLst>
              <a:ext uri="{FF2B5EF4-FFF2-40B4-BE49-F238E27FC236}">
                <a16:creationId xmlns:a16="http://schemas.microsoft.com/office/drawing/2014/main" id="{71DEE99F-D18C-4025-BA3F-CEBF5258E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0988949" y="803186"/>
            <a:ext cx="409371" cy="5521414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" name="Rectangle 8">
            <a:extLst>
              <a:ext uri="{FF2B5EF4-FFF2-40B4-BE49-F238E27FC236}">
                <a16:creationId xmlns:a16="http://schemas.microsoft.com/office/drawing/2014/main" id="{976FA5D9-3A7C-4FA7-9BA8-1905D703FD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513372" y="804101"/>
            <a:ext cx="3880238" cy="5251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35104" y="1213969"/>
            <a:ext cx="3220127" cy="655472"/>
          </a:xfrm>
        </p:spPr>
        <p:txBody>
          <a:bodyPr anchor="b">
            <a:normAutofit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</a:rPr>
              <a:t>Data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835104" y="1836224"/>
            <a:ext cx="3264916" cy="2660684"/>
          </a:xfrm>
        </p:spPr>
        <p:txBody>
          <a:bodyPr anchor="t">
            <a:normAutofit/>
          </a:bodyPr>
          <a:lstStyle/>
          <a:p>
            <a:endParaRPr lang="en-US" sz="2000" dirty="0">
              <a:solidFill>
                <a:srgbClr val="FFFFFF"/>
              </a:solidFill>
            </a:endParaRPr>
          </a:p>
          <a:p>
            <a:r>
              <a:rPr lang="en-US" sz="2000" dirty="0">
                <a:solidFill>
                  <a:srgbClr val="FFFFFF"/>
                </a:solidFill>
              </a:rPr>
              <a:t>CSV Format Data</a:t>
            </a:r>
          </a:p>
          <a:p>
            <a:r>
              <a:rPr lang="en-US" sz="2000" dirty="0">
                <a:solidFill>
                  <a:srgbClr val="FFFFFF"/>
                </a:solidFill>
              </a:rPr>
              <a:t>1946 Nodes</a:t>
            </a:r>
          </a:p>
          <a:p>
            <a:r>
              <a:rPr lang="en-US" sz="2000" dirty="0">
                <a:solidFill>
                  <a:srgbClr val="FFFFFF"/>
                </a:solidFill>
              </a:rPr>
              <a:t>263846 Connections</a:t>
            </a:r>
          </a:p>
          <a:p>
            <a:r>
              <a:rPr lang="en-US" sz="2000" dirty="0">
                <a:solidFill>
                  <a:srgbClr val="FFFFFF"/>
                </a:solidFill>
              </a:rPr>
              <a:t>Bidirectional Network</a:t>
            </a:r>
          </a:p>
        </p:txBody>
      </p:sp>
      <p:sp>
        <p:nvSpPr>
          <p:cNvPr id="39" name="Rectangle 8">
            <a:extLst>
              <a:ext uri="{FF2B5EF4-FFF2-40B4-BE49-F238E27FC236}">
                <a16:creationId xmlns:a16="http://schemas.microsoft.com/office/drawing/2014/main" id="{4652D57C-331F-43B8-9C07-69FBA9C027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671258" y="1530154"/>
            <a:ext cx="520741" cy="5251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00D2290C-99B0-49D4-A9C2-6CBD95B5A6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9173276"/>
              </p:ext>
            </p:extLst>
          </p:nvPr>
        </p:nvGraphicFramePr>
        <p:xfrm>
          <a:off x="572462" y="803186"/>
          <a:ext cx="6751030" cy="525165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890318">
                  <a:extLst>
                    <a:ext uri="{9D8B030D-6E8A-4147-A177-3AD203B41FA5}">
                      <a16:colId xmlns:a16="http://schemas.microsoft.com/office/drawing/2014/main" val="2787453400"/>
                    </a:ext>
                  </a:extLst>
                </a:gridCol>
                <a:gridCol w="1573041">
                  <a:extLst>
                    <a:ext uri="{9D8B030D-6E8A-4147-A177-3AD203B41FA5}">
                      <a16:colId xmlns:a16="http://schemas.microsoft.com/office/drawing/2014/main" val="1313990596"/>
                    </a:ext>
                  </a:extLst>
                </a:gridCol>
                <a:gridCol w="661241">
                  <a:extLst>
                    <a:ext uri="{9D8B030D-6E8A-4147-A177-3AD203B41FA5}">
                      <a16:colId xmlns:a16="http://schemas.microsoft.com/office/drawing/2014/main" val="3536634273"/>
                    </a:ext>
                  </a:extLst>
                </a:gridCol>
                <a:gridCol w="1412920">
                  <a:extLst>
                    <a:ext uri="{9D8B030D-6E8A-4147-A177-3AD203B41FA5}">
                      <a16:colId xmlns:a16="http://schemas.microsoft.com/office/drawing/2014/main" val="4106861938"/>
                    </a:ext>
                  </a:extLst>
                </a:gridCol>
                <a:gridCol w="509274">
                  <a:extLst>
                    <a:ext uri="{9D8B030D-6E8A-4147-A177-3AD203B41FA5}">
                      <a16:colId xmlns:a16="http://schemas.microsoft.com/office/drawing/2014/main" val="3546935206"/>
                    </a:ext>
                  </a:extLst>
                </a:gridCol>
                <a:gridCol w="704236">
                  <a:extLst>
                    <a:ext uri="{9D8B030D-6E8A-4147-A177-3AD203B41FA5}">
                      <a16:colId xmlns:a16="http://schemas.microsoft.com/office/drawing/2014/main" val="2510114786"/>
                    </a:ext>
                  </a:extLst>
                </a:gridCol>
              </a:tblGrid>
              <a:tr h="62906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UNIQUE_CARRIER_NAME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ORIGIN_AIRPORT_ID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ORIGIN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DEST_AIRPORT_ID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DEST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MONTH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968613622"/>
                  </a:ext>
                </a:extLst>
              </a:tr>
              <a:tr h="33018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Empire Airlines Inc.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10140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ABQ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11413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DRO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3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71131582"/>
                  </a:ext>
                </a:extLst>
              </a:tr>
              <a:tr h="33018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Empire Airlines Inc.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10140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ABQ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11711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FMN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089570693"/>
                  </a:ext>
                </a:extLst>
              </a:tr>
              <a:tr h="33018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Empire Airlines Inc.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10194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AFW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12278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ICT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165591942"/>
                  </a:ext>
                </a:extLst>
              </a:tr>
              <a:tr h="33018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Empire Airlines Inc.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10194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AFW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12896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LBB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559220582"/>
                  </a:ext>
                </a:extLst>
              </a:tr>
              <a:tr h="33018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Empire Airlines Inc.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10194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AFW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13158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MAF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69967511"/>
                  </a:ext>
                </a:extLst>
              </a:tr>
              <a:tr h="33018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Empire Airlines Inc.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10194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AFW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15370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TUL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549538181"/>
                  </a:ext>
                </a:extLst>
              </a:tr>
              <a:tr h="33018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Empire Airlines Inc.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10299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ANC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10299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ANC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487985148"/>
                  </a:ext>
                </a:extLst>
              </a:tr>
              <a:tr h="33018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Empire Airlines Inc.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10299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ANC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11555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ENA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85476408"/>
                  </a:ext>
                </a:extLst>
              </a:tr>
              <a:tr h="33018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Empire Airlines Inc.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10299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ANC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11630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FAI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35981353"/>
                  </a:ext>
                </a:extLst>
              </a:tr>
              <a:tr h="33018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Empire Airlines Inc.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10299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ANC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12184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HOM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004764640"/>
                  </a:ext>
                </a:extLst>
              </a:tr>
              <a:tr h="33018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Empire Airlines Inc.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10666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BLI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11762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FRD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713465156"/>
                  </a:ext>
                </a:extLst>
              </a:tr>
              <a:tr h="33018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Empire Airlines Inc.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10666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BLI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14747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SEA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608556"/>
                  </a:ext>
                </a:extLst>
              </a:tr>
              <a:tr h="33018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Empire Airlines Inc.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11050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CLM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14747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SEA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557747054"/>
                  </a:ext>
                </a:extLst>
              </a:tr>
              <a:tr h="33018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Empire Airlines Inc.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11198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CVO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14057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PDX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3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5739013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624793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6" y="1152788"/>
            <a:ext cx="3669161" cy="276009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Visualization of data..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7B8671A4-11AF-47FD-B42E-ED292606502D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730239" y="360800"/>
            <a:ext cx="3745653" cy="6344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FF27DBD-5C93-4F14-895C-0B18234C2AF2}"/>
              </a:ext>
            </a:extLst>
          </p:cNvPr>
          <p:cNvSpPr txBox="1"/>
          <p:nvPr/>
        </p:nvSpPr>
        <p:spPr>
          <a:xfrm>
            <a:off x="450425" y="4301067"/>
            <a:ext cx="272288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Tools Used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chemeClr val="bg1"/>
                </a:solidFill>
              </a:rPr>
              <a:t>Networkx</a:t>
            </a:r>
            <a:endParaRPr lang="en-US" sz="28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Gephi</a:t>
            </a:r>
          </a:p>
        </p:txBody>
      </p:sp>
    </p:spTree>
    <p:extLst>
      <p:ext uri="{BB962C8B-B14F-4D97-AF65-F5344CB8AC3E}">
        <p14:creationId xmlns:p14="http://schemas.microsoft.com/office/powerpoint/2010/main" val="20917470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7545" y="2101054"/>
            <a:ext cx="4771814" cy="276009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Centrality as Measure..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09891" y="1716266"/>
            <a:ext cx="5306084" cy="5230634"/>
          </a:xfrm>
        </p:spPr>
        <p:txBody>
          <a:bodyPr anchor="ctr">
            <a:normAutofit/>
          </a:bodyPr>
          <a:lstStyle/>
          <a:p>
            <a:r>
              <a:rPr lang="en-US" sz="2400" dirty="0">
                <a:solidFill>
                  <a:srgbClr val="000000"/>
                </a:solidFill>
              </a:rPr>
              <a:t>Degree Centrality</a:t>
            </a:r>
          </a:p>
          <a:p>
            <a:pPr lvl="1"/>
            <a:r>
              <a:rPr lang="en-US" sz="2000" dirty="0">
                <a:solidFill>
                  <a:srgbClr val="000000"/>
                </a:solidFill>
              </a:rPr>
              <a:t>ORD – 0.34841</a:t>
            </a:r>
          </a:p>
          <a:p>
            <a:r>
              <a:rPr lang="en-US" sz="2400" dirty="0">
                <a:solidFill>
                  <a:srgbClr val="000000"/>
                </a:solidFill>
              </a:rPr>
              <a:t>Closeness Centrality</a:t>
            </a:r>
          </a:p>
          <a:p>
            <a:pPr lvl="1"/>
            <a:r>
              <a:rPr lang="en-US" sz="2000" dirty="0">
                <a:solidFill>
                  <a:srgbClr val="000000"/>
                </a:solidFill>
              </a:rPr>
              <a:t>ORD – 0.45658</a:t>
            </a:r>
          </a:p>
          <a:p>
            <a:r>
              <a:rPr lang="en-US" sz="2400" dirty="0">
                <a:solidFill>
                  <a:srgbClr val="000000"/>
                </a:solidFill>
              </a:rPr>
              <a:t>Betweenness Centrality</a:t>
            </a:r>
          </a:p>
          <a:p>
            <a:pPr lvl="1"/>
            <a:r>
              <a:rPr lang="en-US" sz="2000" dirty="0">
                <a:solidFill>
                  <a:srgbClr val="000000"/>
                </a:solidFill>
              </a:rPr>
              <a:t>ANC – 0.18889</a:t>
            </a:r>
          </a:p>
          <a:p>
            <a:r>
              <a:rPr lang="en-US" sz="2400" dirty="0">
                <a:solidFill>
                  <a:srgbClr val="000000"/>
                </a:solidFill>
              </a:rPr>
              <a:t>Eigenvector Centrality</a:t>
            </a:r>
          </a:p>
          <a:p>
            <a:pPr lvl="1"/>
            <a:r>
              <a:rPr lang="en-US" sz="2000" dirty="0">
                <a:solidFill>
                  <a:srgbClr val="000000"/>
                </a:solidFill>
              </a:rPr>
              <a:t>ORD – 0.12884</a:t>
            </a: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</a:endParaRPr>
          </a:p>
          <a:p>
            <a:endParaRPr lang="en-US" sz="2400" dirty="0">
              <a:solidFill>
                <a:srgbClr val="000000"/>
              </a:solidFill>
            </a:endParaRPr>
          </a:p>
          <a:p>
            <a:endParaRPr lang="en-US" sz="2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62598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2D2FDA48-3686-4544-BD6A-A52C00F8DC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3405" y="3781267"/>
            <a:ext cx="3814825" cy="2543217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1B6081D-D3E8-4209-B85B-EB1C655A6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1214" y="1111170"/>
            <a:ext cx="11040" cy="4645103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706772FF-5994-4609-8D13-01B6A2F759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3770" y="3781267"/>
            <a:ext cx="3814825" cy="2543217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8CA55E4-1295-45C8-BA05-5A9E705B74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03027" y="3428998"/>
            <a:ext cx="4188904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8C5794E-A9A1-4A23-AF68-C79A782233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610334" y="3428998"/>
            <a:ext cx="4188904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68DAB503-C13C-4B39-B65B-B3BBEB7AB724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2027563" y="650054"/>
            <a:ext cx="2767241" cy="254586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DA1AC1F-BD8C-4058-80D2-BA1BD89F88C4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7397198" y="875529"/>
            <a:ext cx="2612244" cy="255346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B1A8775-B9E7-40FB-9B70-A42F0FCFB4DE}"/>
              </a:ext>
            </a:extLst>
          </p:cNvPr>
          <p:cNvSpPr txBox="1"/>
          <p:nvPr/>
        </p:nvSpPr>
        <p:spPr>
          <a:xfrm flipH="1">
            <a:off x="1547038" y="164181"/>
            <a:ext cx="3835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dirty="0"/>
              <a:t>Degree Centrality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4C674B-1EEC-4C74-A825-28A07D718DF3}"/>
              </a:ext>
            </a:extLst>
          </p:cNvPr>
          <p:cNvSpPr txBox="1"/>
          <p:nvPr/>
        </p:nvSpPr>
        <p:spPr>
          <a:xfrm flipH="1">
            <a:off x="6809563" y="204990"/>
            <a:ext cx="3835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dirty="0"/>
              <a:t>Betweenness Centrality</a:t>
            </a:r>
          </a:p>
        </p:txBody>
      </p:sp>
    </p:spTree>
    <p:extLst>
      <p:ext uri="{BB962C8B-B14F-4D97-AF65-F5344CB8AC3E}">
        <p14:creationId xmlns:p14="http://schemas.microsoft.com/office/powerpoint/2010/main" val="18474253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10902439-D75D-4ED8-9F3D-0A09F6B6D6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7187" y="3792471"/>
            <a:ext cx="3810063" cy="2543217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1B6081D-D3E8-4209-B85B-EB1C655A6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1214" y="1111170"/>
            <a:ext cx="11040" cy="4645103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B034AF48-22AD-4F5D-9C1F-83550B1B3D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0681" y="3732106"/>
            <a:ext cx="3810063" cy="2543217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8CA55E4-1295-45C8-BA05-5A9E705B74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03027" y="3428998"/>
            <a:ext cx="4188904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8C5794E-A9A1-4A23-AF68-C79A782233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610334" y="3428998"/>
            <a:ext cx="4188904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52C7018C-F4CA-41F5-A2B0-26B3AA61A2C5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7450888" y="701400"/>
            <a:ext cx="2715585" cy="25458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71FE77-B499-4066-8755-DEE434392125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1971930" y="640156"/>
            <a:ext cx="2680807" cy="255346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B1A8775-B9E7-40FB-9B70-A42F0FCFB4DE}"/>
              </a:ext>
            </a:extLst>
          </p:cNvPr>
          <p:cNvSpPr txBox="1"/>
          <p:nvPr/>
        </p:nvSpPr>
        <p:spPr>
          <a:xfrm flipH="1">
            <a:off x="1586368" y="152977"/>
            <a:ext cx="3835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dirty="0"/>
              <a:t>Closeness Centrality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4C674B-1EEC-4C74-A825-28A07D718DF3}"/>
              </a:ext>
            </a:extLst>
          </p:cNvPr>
          <p:cNvSpPr txBox="1"/>
          <p:nvPr/>
        </p:nvSpPr>
        <p:spPr>
          <a:xfrm flipH="1">
            <a:off x="6799754" y="152977"/>
            <a:ext cx="3835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dirty="0"/>
              <a:t>Eigenvector Centrality</a:t>
            </a:r>
          </a:p>
        </p:txBody>
      </p:sp>
    </p:spTree>
    <p:extLst>
      <p:ext uri="{BB962C8B-B14F-4D97-AF65-F5344CB8AC3E}">
        <p14:creationId xmlns:p14="http://schemas.microsoft.com/office/powerpoint/2010/main" val="42612988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B164D969-46F1-44FC-B488-3FA68C6775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707"/>
            <a:ext cx="12188952" cy="6656293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3003D4E-E9FF-4669-90E7-7CED081587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35" t="20008" r="8214" b="57101"/>
          <a:stretch/>
        </p:blipFill>
        <p:spPr>
          <a:xfrm flipV="1">
            <a:off x="2" y="1"/>
            <a:ext cx="12191999" cy="1878950"/>
          </a:xfrm>
          <a:custGeom>
            <a:avLst/>
            <a:gdLst>
              <a:gd name="connsiteX0" fmla="*/ 0 w 12191999"/>
              <a:gd name="connsiteY0" fmla="*/ 1878950 h 1878950"/>
              <a:gd name="connsiteX1" fmla="*/ 12191999 w 12191999"/>
              <a:gd name="connsiteY1" fmla="*/ 1878950 h 1878950"/>
              <a:gd name="connsiteX2" fmla="*/ 12191999 w 12191999"/>
              <a:gd name="connsiteY2" fmla="*/ 0 h 1878950"/>
              <a:gd name="connsiteX3" fmla="*/ 0 w 12191999"/>
              <a:gd name="connsiteY3" fmla="*/ 0 h 187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1999" h="1878950">
                <a:moveTo>
                  <a:pt x="0" y="1878950"/>
                </a:moveTo>
                <a:lnTo>
                  <a:pt x="12191999" y="1878950"/>
                </a:lnTo>
                <a:lnTo>
                  <a:pt x="12191999" y="0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7D98261-3895-4FB5-B9CE-26FAF63573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35" t="-1" r="8214" b="80325"/>
          <a:stretch/>
        </p:blipFill>
        <p:spPr>
          <a:xfrm flipV="1">
            <a:off x="0" y="4914024"/>
            <a:ext cx="12191999" cy="1614974"/>
          </a:xfrm>
          <a:custGeom>
            <a:avLst/>
            <a:gdLst>
              <a:gd name="connsiteX0" fmla="*/ 0 w 12191999"/>
              <a:gd name="connsiteY0" fmla="*/ 1614974 h 1614974"/>
              <a:gd name="connsiteX1" fmla="*/ 12191999 w 12191999"/>
              <a:gd name="connsiteY1" fmla="*/ 1614974 h 1614974"/>
              <a:gd name="connsiteX2" fmla="*/ 12191999 w 12191999"/>
              <a:gd name="connsiteY2" fmla="*/ 0 h 1614974"/>
              <a:gd name="connsiteX3" fmla="*/ 0 w 12191999"/>
              <a:gd name="connsiteY3" fmla="*/ 0 h 1614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1999" h="1614974">
                <a:moveTo>
                  <a:pt x="0" y="1614974"/>
                </a:moveTo>
                <a:lnTo>
                  <a:pt x="12191999" y="1614974"/>
                </a:lnTo>
                <a:lnTo>
                  <a:pt x="12191999" y="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9E0A01E6-95B9-424D-93AE-19F4928DFD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044454"/>
            <a:ext cx="12188952" cy="81354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9A04F43-7F99-4EF4-83CE-A5D212C506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151" y="397601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Quarterly Stats</a:t>
            </a: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F5F92BB8-F4C0-4125-9935-36A004E8E2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35830" y="1512627"/>
            <a:ext cx="1001492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4754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</TotalTime>
  <Words>457</Words>
  <Application>Microsoft Office PowerPoint</Application>
  <PresentationFormat>Widescreen</PresentationFormat>
  <Paragraphs>209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Office Theme</vt:lpstr>
      <vt:lpstr>Airways Transport Network</vt:lpstr>
      <vt:lpstr>Overview</vt:lpstr>
      <vt:lpstr>Objective</vt:lpstr>
      <vt:lpstr>Data Overview</vt:lpstr>
      <vt:lpstr>Visualization of data..</vt:lpstr>
      <vt:lpstr>Centrality as Measure..</vt:lpstr>
      <vt:lpstr>PowerPoint Presentation</vt:lpstr>
      <vt:lpstr>PowerPoint Presentation</vt:lpstr>
      <vt:lpstr>Quarterly Stats</vt:lpstr>
      <vt:lpstr>Methodology</vt:lpstr>
      <vt:lpstr>Methodology</vt:lpstr>
      <vt:lpstr>Greedy Modularity Community Visualization</vt:lpstr>
      <vt:lpstr>Girvan-Newman Community Visualization</vt:lpstr>
      <vt:lpstr>PowerPoint Presentation</vt:lpstr>
      <vt:lpstr>Results</vt:lpstr>
      <vt:lpstr>Conclusion..</vt:lpstr>
      <vt:lpstr>Future Work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Airways Transport Network</dc:title>
  <dc:creator>Verama Reddy, Vuthej Krishna Reddy</dc:creator>
  <cp:lastModifiedBy>Verama Reddy, Vuthej Krishna Reddy</cp:lastModifiedBy>
  <cp:revision>4</cp:revision>
  <dcterms:created xsi:type="dcterms:W3CDTF">2020-06-10T15:31:43Z</dcterms:created>
  <dcterms:modified xsi:type="dcterms:W3CDTF">2020-06-10T16:39:01Z</dcterms:modified>
</cp:coreProperties>
</file>